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85" r:id="rId4"/>
    <p:sldId id="258" r:id="rId5"/>
    <p:sldId id="259" r:id="rId6"/>
    <p:sldId id="260" r:id="rId7"/>
    <p:sldId id="261" r:id="rId8"/>
    <p:sldId id="262" r:id="rId9"/>
    <p:sldId id="284" r:id="rId10"/>
    <p:sldId id="263" r:id="rId11"/>
    <p:sldId id="264" r:id="rId12"/>
    <p:sldId id="265" r:id="rId13"/>
    <p:sldId id="266" r:id="rId14"/>
    <p:sldId id="269" r:id="rId15"/>
    <p:sldId id="272" r:id="rId16"/>
    <p:sldId id="274" r:id="rId17"/>
    <p:sldId id="273" r:id="rId18"/>
    <p:sldId id="276" r:id="rId19"/>
    <p:sldId id="270" r:id="rId20"/>
    <p:sldId id="271" r:id="rId21"/>
    <p:sldId id="277" r:id="rId22"/>
    <p:sldId id="279"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6"/>
    <p:restoredTop sz="94558"/>
  </p:normalViewPr>
  <p:slideViewPr>
    <p:cSldViewPr snapToGrid="0" snapToObjects="1">
      <p:cViewPr varScale="1">
        <p:scale>
          <a:sx n="121" d="100"/>
          <a:sy n="121"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36E81-2CE7-5B4A-BA9E-968038EC2DBA}" type="datetimeFigureOut">
              <a:rPr lang="en-US" smtClean="0"/>
              <a:t>10/8/21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B7F5B-47A6-7D4D-A1B5-24BD8C8347D1}" type="slidenum">
              <a:rPr lang="en-US" smtClean="0"/>
              <a:t>‹#›</a:t>
            </a:fld>
            <a:endParaRPr lang="en-US"/>
          </a:p>
        </p:txBody>
      </p:sp>
    </p:spTree>
    <p:extLst>
      <p:ext uri="{BB962C8B-B14F-4D97-AF65-F5344CB8AC3E}">
        <p14:creationId xmlns:p14="http://schemas.microsoft.com/office/powerpoint/2010/main" val="1364753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61F7-8D5D-ED4F-A7B9-06087C5E7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741B19-3C7F-6049-9A4C-A64F4FE56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CB1E32-966C-8147-8349-2458631DBBC0}"/>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02977F02-B66E-7E44-A245-6CB504CEF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F1A75-E081-3D48-A309-8834490B88F7}"/>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100696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4F4F-F58A-174A-AFF5-6D16A2F0B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82C68-BFCC-C04A-81BD-3FA3BB28C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53A84-B017-D041-B247-6EBD75EA6013}"/>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C1347FF3-61C4-D840-AC76-DC630A6C3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8FBAC-E930-B245-947D-F264EEF16392}"/>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259330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0B65CC-4B8C-6043-96A1-13A17B57C1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712B5-80A1-C94F-94CD-008544D86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ED12B-95EC-FC43-870E-C1E1B95A25B2}"/>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CE2A0380-F074-9F42-920C-7DA5AF696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4C73E-B2F6-E84E-8417-AC1C385D0029}"/>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19480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7161-01D8-8843-97F1-DE06B380A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93DFA-8C60-F343-86CF-DDAD87909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BBF6C-E0D3-184A-8FC8-415D50D0723E}"/>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4E9681F1-11B1-DB40-943C-72DF54964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31682-E012-984F-87CF-C61C9A5F59E9}"/>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42627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FE26-99EA-CD49-B114-AE6AED15ED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B268B5-B5E3-D44F-BA87-8C4AC1C30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6829A4-8DC8-1748-9C01-6F71EA3D18D4}"/>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2F47679C-9C74-2D44-A57B-6921475B7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C0F7-DB8E-3B49-9C88-AEA67CBE0237}"/>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143918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01FB-9F0B-8B45-B117-4F9D8460A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CD2D2-2B71-664F-A89B-4924ED9DB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D39922-1DEF-4848-BF0E-E758A36B4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227B0-FA8A-A844-8624-AB032DE5CFC6}"/>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6" name="Footer Placeholder 5">
            <a:extLst>
              <a:ext uri="{FF2B5EF4-FFF2-40B4-BE49-F238E27FC236}">
                <a16:creationId xmlns:a16="http://schemas.microsoft.com/office/drawing/2014/main" id="{2BF48CD1-5D5C-A546-A988-1B4C77D65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F5D9E-743A-984B-99AE-C0412EC38782}"/>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387539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1F2A-E9D6-4B49-A182-78EC223662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786415-19AF-2B4A-B4F1-5BCB51039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BE13B-80FA-3341-9BC6-41C81980D2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2C959-2531-564B-98CD-EFC5A34EE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51A6C5-8B89-5D45-A3F5-9947A72CD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B51B5-36BF-494E-8F57-8CA96C01CBDB}"/>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8" name="Footer Placeholder 7">
            <a:extLst>
              <a:ext uri="{FF2B5EF4-FFF2-40B4-BE49-F238E27FC236}">
                <a16:creationId xmlns:a16="http://schemas.microsoft.com/office/drawing/2014/main" id="{416DB6DE-917B-8F48-9F5B-0A0946133F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D3B457-47A9-4F4A-AC1D-101442A60665}"/>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2629005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07A2-7217-E441-AB8E-63C7B7802B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CD2AD-8BBD-9549-B4ED-75A57769F4F0}"/>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4" name="Footer Placeholder 3">
            <a:extLst>
              <a:ext uri="{FF2B5EF4-FFF2-40B4-BE49-F238E27FC236}">
                <a16:creationId xmlns:a16="http://schemas.microsoft.com/office/drawing/2014/main" id="{105C5F60-FBB1-1642-B949-F8FB185B83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9D6F0D-8049-1F4B-964E-3DDD66CF2256}"/>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2037254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74FF6-4E78-054F-A2C8-7BD05EB90AA0}"/>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3" name="Footer Placeholder 2">
            <a:extLst>
              <a:ext uri="{FF2B5EF4-FFF2-40B4-BE49-F238E27FC236}">
                <a16:creationId xmlns:a16="http://schemas.microsoft.com/office/drawing/2014/main" id="{F19C80BD-25A8-1948-BD32-AF5B93309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7DD461-3C19-C74A-87A3-18462C96F75F}"/>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503113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5CA0-2EFA-7B4F-BF25-55FC433A8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BFB5D4-AB8C-4B40-8E3B-1C60C9BC2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11982B-BAF6-0240-8BD2-D392F80AC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6FED8-2C09-A54B-BFC9-0D383E71D5BE}"/>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6" name="Footer Placeholder 5">
            <a:extLst>
              <a:ext uri="{FF2B5EF4-FFF2-40B4-BE49-F238E27FC236}">
                <a16:creationId xmlns:a16="http://schemas.microsoft.com/office/drawing/2014/main" id="{2CA2E9C6-78C7-B64A-8095-1EC05997A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6CE31-2296-B747-A4C0-4FB284B9D1E8}"/>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4096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32A8-1DDE-064B-8D41-003B5C0BB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2F8864-FD19-EE4C-9669-372F389C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C588E4-324D-EE4F-A509-09ED95E93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8F4C2-6900-DA4D-A07A-C46B26BD7DA1}"/>
              </a:ext>
            </a:extLst>
          </p:cNvPr>
          <p:cNvSpPr>
            <a:spLocks noGrp="1"/>
          </p:cNvSpPr>
          <p:nvPr>
            <p:ph type="dt" sz="half" idx="10"/>
          </p:nvPr>
        </p:nvSpPr>
        <p:spPr/>
        <p:txBody>
          <a:bodyPr/>
          <a:lstStyle/>
          <a:p>
            <a:fld id="{78C2DDBF-70F3-6C41-A910-251EFEC2CAE1}" type="datetimeFigureOut">
              <a:rPr lang="en-US" smtClean="0"/>
              <a:t>10/8/21</a:t>
            </a:fld>
            <a:endParaRPr lang="en-US"/>
          </a:p>
        </p:txBody>
      </p:sp>
      <p:sp>
        <p:nvSpPr>
          <p:cNvPr id="6" name="Footer Placeholder 5">
            <a:extLst>
              <a:ext uri="{FF2B5EF4-FFF2-40B4-BE49-F238E27FC236}">
                <a16:creationId xmlns:a16="http://schemas.microsoft.com/office/drawing/2014/main" id="{85131655-9BB3-104C-848D-A9E45D74C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46C55-7389-F741-A526-E31FCD70D51F}"/>
              </a:ext>
            </a:extLst>
          </p:cNvPr>
          <p:cNvSpPr>
            <a:spLocks noGrp="1"/>
          </p:cNvSpPr>
          <p:nvPr>
            <p:ph type="sldNum" sz="quarter" idx="12"/>
          </p:nvPr>
        </p:nvSpPr>
        <p:spPr/>
        <p:txBody>
          <a:bodyPr/>
          <a:lstStyle/>
          <a:p>
            <a:fld id="{6346A14E-F618-BC4D-8494-809E828B2380}" type="slidenum">
              <a:rPr lang="en-US" smtClean="0"/>
              <a:t>‹#›</a:t>
            </a:fld>
            <a:endParaRPr lang="en-US"/>
          </a:p>
        </p:txBody>
      </p:sp>
    </p:spTree>
    <p:extLst>
      <p:ext uri="{BB962C8B-B14F-4D97-AF65-F5344CB8AC3E}">
        <p14:creationId xmlns:p14="http://schemas.microsoft.com/office/powerpoint/2010/main" val="360198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1D0AF-5864-C144-856A-7E58684D94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532875-537E-A448-95B0-21080CF83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C09F9-92DB-7A42-9B8D-01F9DC231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2DDBF-70F3-6C41-A910-251EFEC2CAE1}" type="datetimeFigureOut">
              <a:rPr lang="en-US" smtClean="0"/>
              <a:t>10/8/21</a:t>
            </a:fld>
            <a:endParaRPr lang="en-US"/>
          </a:p>
        </p:txBody>
      </p:sp>
      <p:sp>
        <p:nvSpPr>
          <p:cNvPr id="5" name="Footer Placeholder 4">
            <a:extLst>
              <a:ext uri="{FF2B5EF4-FFF2-40B4-BE49-F238E27FC236}">
                <a16:creationId xmlns:a16="http://schemas.microsoft.com/office/drawing/2014/main" id="{62514E1F-131F-EB41-ACEF-8B98EABE4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8A7B3B-94F9-0140-88B1-850BCECBC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6A14E-F618-BC4D-8494-809E828B2380}" type="slidenum">
              <a:rPr lang="en-US" smtClean="0"/>
              <a:t>‹#›</a:t>
            </a:fld>
            <a:endParaRPr lang="en-US"/>
          </a:p>
        </p:txBody>
      </p:sp>
    </p:spTree>
    <p:extLst>
      <p:ext uri="{BB962C8B-B14F-4D97-AF65-F5344CB8AC3E}">
        <p14:creationId xmlns:p14="http://schemas.microsoft.com/office/powerpoint/2010/main" val="244050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1C72-7CF3-BB4E-AD0C-B17DCFD93C56}"/>
              </a:ext>
            </a:extLst>
          </p:cNvPr>
          <p:cNvSpPr>
            <a:spLocks noGrp="1"/>
          </p:cNvSpPr>
          <p:nvPr>
            <p:ph type="ctrTitle"/>
          </p:nvPr>
        </p:nvSpPr>
        <p:spPr>
          <a:xfrm>
            <a:off x="1524000" y="599848"/>
            <a:ext cx="9144000" cy="2387600"/>
          </a:xfrm>
        </p:spPr>
        <p:txBody>
          <a:bodyPr/>
          <a:lstStyle/>
          <a:p>
            <a:r>
              <a:rPr lang="en-US" dirty="0"/>
              <a:t>The Scientific Publication Process</a:t>
            </a:r>
          </a:p>
        </p:txBody>
      </p:sp>
      <p:sp>
        <p:nvSpPr>
          <p:cNvPr id="3" name="Subtitle 2">
            <a:extLst>
              <a:ext uri="{FF2B5EF4-FFF2-40B4-BE49-F238E27FC236}">
                <a16:creationId xmlns:a16="http://schemas.microsoft.com/office/drawing/2014/main" id="{9000F851-20C4-9549-B62E-0E4EC93FB5F2}"/>
              </a:ext>
            </a:extLst>
          </p:cNvPr>
          <p:cNvSpPr>
            <a:spLocks noGrp="1"/>
          </p:cNvSpPr>
          <p:nvPr>
            <p:ph type="subTitle" idx="1"/>
          </p:nvPr>
        </p:nvSpPr>
        <p:spPr>
          <a:xfrm>
            <a:off x="1524000" y="3079523"/>
            <a:ext cx="9144000" cy="1655762"/>
          </a:xfrm>
        </p:spPr>
        <p:txBody>
          <a:bodyPr>
            <a:noAutofit/>
          </a:bodyPr>
          <a:lstStyle/>
          <a:p>
            <a:endParaRPr lang="en-US" sz="3200" dirty="0"/>
          </a:p>
          <a:p>
            <a:r>
              <a:rPr lang="en-US" sz="3200" dirty="0"/>
              <a:t>Taylor Hughes</a:t>
            </a:r>
          </a:p>
          <a:p>
            <a:r>
              <a:rPr lang="en-US" sz="3200" dirty="0"/>
              <a:t>Vidya Madhavan</a:t>
            </a:r>
          </a:p>
          <a:p>
            <a:r>
              <a:rPr lang="en-US" sz="3200" dirty="0"/>
              <a:t>Nadya  Mason </a:t>
            </a:r>
          </a:p>
          <a:p>
            <a:r>
              <a:rPr lang="en-US" sz="3200" dirty="0"/>
              <a:t>Lance Cooper</a:t>
            </a:r>
          </a:p>
          <a:p>
            <a:endParaRPr lang="en-US" sz="3200" dirty="0"/>
          </a:p>
        </p:txBody>
      </p:sp>
    </p:spTree>
    <p:extLst>
      <p:ext uri="{BB962C8B-B14F-4D97-AF65-F5344CB8AC3E}">
        <p14:creationId xmlns:p14="http://schemas.microsoft.com/office/powerpoint/2010/main" val="412645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244FA-3AF7-BB4C-896A-EA2C65AD7B36}"/>
              </a:ext>
            </a:extLst>
          </p:cNvPr>
          <p:cNvPicPr>
            <a:picLocks noChangeAspect="1"/>
          </p:cNvPicPr>
          <p:nvPr/>
        </p:nvPicPr>
        <p:blipFill>
          <a:blip r:embed="rId2"/>
          <a:stretch>
            <a:fillRect/>
          </a:stretch>
        </p:blipFill>
        <p:spPr>
          <a:xfrm>
            <a:off x="1407679" y="0"/>
            <a:ext cx="9100664" cy="6890814"/>
          </a:xfrm>
          <a:prstGeom prst="rect">
            <a:avLst/>
          </a:prstGeom>
        </p:spPr>
      </p:pic>
    </p:spTree>
    <p:extLst>
      <p:ext uri="{BB962C8B-B14F-4D97-AF65-F5344CB8AC3E}">
        <p14:creationId xmlns:p14="http://schemas.microsoft.com/office/powerpoint/2010/main" val="338394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C0C25-B146-694E-A358-3B4A8B18DEFA}"/>
              </a:ext>
            </a:extLst>
          </p:cNvPr>
          <p:cNvPicPr>
            <a:picLocks noChangeAspect="1"/>
          </p:cNvPicPr>
          <p:nvPr/>
        </p:nvPicPr>
        <p:blipFill>
          <a:blip r:embed="rId2"/>
          <a:stretch>
            <a:fillRect/>
          </a:stretch>
        </p:blipFill>
        <p:spPr>
          <a:xfrm>
            <a:off x="1578689" y="0"/>
            <a:ext cx="9034622" cy="6858000"/>
          </a:xfrm>
          <a:prstGeom prst="rect">
            <a:avLst/>
          </a:prstGeom>
        </p:spPr>
      </p:pic>
    </p:spTree>
    <p:extLst>
      <p:ext uri="{BB962C8B-B14F-4D97-AF65-F5344CB8AC3E}">
        <p14:creationId xmlns:p14="http://schemas.microsoft.com/office/powerpoint/2010/main" val="2763498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42DAE-301B-FC4E-A37A-59BA7E1DD915}"/>
              </a:ext>
            </a:extLst>
          </p:cNvPr>
          <p:cNvPicPr>
            <a:picLocks noChangeAspect="1"/>
          </p:cNvPicPr>
          <p:nvPr/>
        </p:nvPicPr>
        <p:blipFill>
          <a:blip r:embed="rId2"/>
          <a:stretch>
            <a:fillRect/>
          </a:stretch>
        </p:blipFill>
        <p:spPr>
          <a:xfrm>
            <a:off x="1533129" y="0"/>
            <a:ext cx="9125741" cy="6858000"/>
          </a:xfrm>
          <a:prstGeom prst="rect">
            <a:avLst/>
          </a:prstGeom>
        </p:spPr>
      </p:pic>
      <p:sp>
        <p:nvSpPr>
          <p:cNvPr id="3" name="Rectangle 2">
            <a:extLst>
              <a:ext uri="{FF2B5EF4-FFF2-40B4-BE49-F238E27FC236}">
                <a16:creationId xmlns:a16="http://schemas.microsoft.com/office/drawing/2014/main" id="{3CE906C3-8031-954D-AFB7-E1FA87C9F46A}"/>
              </a:ext>
            </a:extLst>
          </p:cNvPr>
          <p:cNvSpPr/>
          <p:nvPr/>
        </p:nvSpPr>
        <p:spPr>
          <a:xfrm>
            <a:off x="1857829" y="2830286"/>
            <a:ext cx="8302171" cy="134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19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B7335E-F186-EB44-9958-80339D2AF89C}"/>
              </a:ext>
            </a:extLst>
          </p:cNvPr>
          <p:cNvPicPr>
            <a:picLocks noChangeAspect="1"/>
          </p:cNvPicPr>
          <p:nvPr/>
        </p:nvPicPr>
        <p:blipFill>
          <a:blip r:embed="rId2"/>
          <a:stretch>
            <a:fillRect/>
          </a:stretch>
        </p:blipFill>
        <p:spPr>
          <a:xfrm>
            <a:off x="1494645" y="0"/>
            <a:ext cx="9202709" cy="6858000"/>
          </a:xfrm>
          <a:prstGeom prst="rect">
            <a:avLst/>
          </a:prstGeom>
        </p:spPr>
      </p:pic>
      <p:sp>
        <p:nvSpPr>
          <p:cNvPr id="3" name="Rectangle 2">
            <a:extLst>
              <a:ext uri="{FF2B5EF4-FFF2-40B4-BE49-F238E27FC236}">
                <a16:creationId xmlns:a16="http://schemas.microsoft.com/office/drawing/2014/main" id="{8F8BF65F-60C5-7443-A5F3-BD98C469DA9C}"/>
              </a:ext>
            </a:extLst>
          </p:cNvPr>
          <p:cNvSpPr/>
          <p:nvPr/>
        </p:nvSpPr>
        <p:spPr>
          <a:xfrm>
            <a:off x="1944913" y="4673600"/>
            <a:ext cx="8302171" cy="204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334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E7D9F-AD72-C444-A29B-938618DC8224}"/>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185130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9B96A-7D1C-5A43-9117-D40CD4CD937F}"/>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201263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67048-30D5-FF41-A204-A68FDD819CBF}"/>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4045766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D940F-3998-2A4F-A86E-20E56A46693E}"/>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3178049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000A7-B5BB-A14B-9096-6B85AED0028E}"/>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138445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46C2F-B225-C049-96B1-7F079885B1A4}"/>
              </a:ext>
            </a:extLst>
          </p:cNvPr>
          <p:cNvPicPr>
            <a:picLocks noChangeAspect="1"/>
          </p:cNvPicPr>
          <p:nvPr/>
        </p:nvPicPr>
        <p:blipFill>
          <a:blip r:embed="rId2"/>
          <a:stretch>
            <a:fillRect/>
          </a:stretch>
        </p:blipFill>
        <p:spPr>
          <a:xfrm>
            <a:off x="1654676" y="0"/>
            <a:ext cx="8882648" cy="6858000"/>
          </a:xfrm>
          <a:prstGeom prst="rect">
            <a:avLst/>
          </a:prstGeom>
        </p:spPr>
      </p:pic>
      <p:sp>
        <p:nvSpPr>
          <p:cNvPr id="4" name="Rectangle 3">
            <a:extLst>
              <a:ext uri="{FF2B5EF4-FFF2-40B4-BE49-F238E27FC236}">
                <a16:creationId xmlns:a16="http://schemas.microsoft.com/office/drawing/2014/main" id="{42CB8D2E-4D45-B540-94F7-C6F832DABA8F}"/>
              </a:ext>
            </a:extLst>
          </p:cNvPr>
          <p:cNvSpPr/>
          <p:nvPr/>
        </p:nvSpPr>
        <p:spPr>
          <a:xfrm>
            <a:off x="2235154" y="3429000"/>
            <a:ext cx="7561990" cy="182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506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ndrea M. Ghez - Wikipedia">
            <a:extLst>
              <a:ext uri="{FF2B5EF4-FFF2-40B4-BE49-F238E27FC236}">
                <a16:creationId xmlns:a16="http://schemas.microsoft.com/office/drawing/2014/main" id="{5E7CC135-50BD-A14D-B695-C48218FCDF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4" r="17427" b="38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1DB99F4-565A-6C44-BEF5-B4EFC800A4CA}"/>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a:latin typeface="+mj-lt"/>
                <a:ea typeface="+mj-ea"/>
                <a:cs typeface="+mj-cs"/>
              </a:rPr>
              <a:t>You’ve discovered a supermassive black hole at the center of the universe!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9CA9605-7F94-5F4B-8272-DEEB713235E5}"/>
              </a:ext>
            </a:extLst>
          </p:cNvPr>
          <p:cNvSpPr txBox="1"/>
          <p:nvPr/>
        </p:nvSpPr>
        <p:spPr>
          <a:xfrm>
            <a:off x="477981" y="4966196"/>
            <a:ext cx="4431913" cy="769441"/>
          </a:xfrm>
          <a:prstGeom prst="rect">
            <a:avLst/>
          </a:prstGeom>
          <a:noFill/>
        </p:spPr>
        <p:txBody>
          <a:bodyPr wrap="square" rtlCol="0">
            <a:spAutoFit/>
          </a:bodyPr>
          <a:lstStyle/>
          <a:p>
            <a:r>
              <a:rPr lang="en-US" sz="4400" dirty="0">
                <a:solidFill>
                  <a:srgbClr val="FFFF00"/>
                </a:solidFill>
              </a:rPr>
              <a:t>Now what ???</a:t>
            </a:r>
          </a:p>
        </p:txBody>
      </p:sp>
      <p:sp>
        <p:nvSpPr>
          <p:cNvPr id="9" name="TextBox 8">
            <a:extLst>
              <a:ext uri="{FF2B5EF4-FFF2-40B4-BE49-F238E27FC236}">
                <a16:creationId xmlns:a16="http://schemas.microsoft.com/office/drawing/2014/main" id="{D4A6FA23-20B8-894C-9A75-C08BB19FA828}"/>
              </a:ext>
            </a:extLst>
          </p:cNvPr>
          <p:cNvSpPr txBox="1"/>
          <p:nvPr/>
        </p:nvSpPr>
        <p:spPr>
          <a:xfrm>
            <a:off x="477981" y="5814050"/>
            <a:ext cx="4431913" cy="769441"/>
          </a:xfrm>
          <a:prstGeom prst="rect">
            <a:avLst/>
          </a:prstGeom>
          <a:noFill/>
        </p:spPr>
        <p:txBody>
          <a:bodyPr wrap="square" rtlCol="0">
            <a:spAutoFit/>
          </a:bodyPr>
          <a:lstStyle/>
          <a:p>
            <a:r>
              <a:rPr lang="en-US" sz="4400" dirty="0">
                <a:solidFill>
                  <a:srgbClr val="FFFF00"/>
                </a:solidFill>
              </a:rPr>
              <a:t>Write the paper. </a:t>
            </a:r>
          </a:p>
        </p:txBody>
      </p:sp>
    </p:spTree>
    <p:extLst>
      <p:ext uri="{BB962C8B-B14F-4D97-AF65-F5344CB8AC3E}">
        <p14:creationId xmlns:p14="http://schemas.microsoft.com/office/powerpoint/2010/main" val="23249357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CD422-A92B-BE43-825C-DE5C8DE07F2E}"/>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124874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5913AE-6FFB-734A-B53E-2BE2AE852031}"/>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76918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5F9AE-57DF-854C-83F2-B6A9FD5A08AC}"/>
              </a:ext>
            </a:extLst>
          </p:cNvPr>
          <p:cNvPicPr>
            <a:picLocks noChangeAspect="1"/>
          </p:cNvPicPr>
          <p:nvPr/>
        </p:nvPicPr>
        <p:blipFill>
          <a:blip r:embed="rId2"/>
          <a:stretch>
            <a:fillRect/>
          </a:stretch>
        </p:blipFill>
        <p:spPr>
          <a:xfrm>
            <a:off x="1654676" y="0"/>
            <a:ext cx="8882648" cy="6858000"/>
          </a:xfrm>
          <a:prstGeom prst="rect">
            <a:avLst/>
          </a:prstGeom>
        </p:spPr>
      </p:pic>
    </p:spTree>
    <p:extLst>
      <p:ext uri="{BB962C8B-B14F-4D97-AF65-F5344CB8AC3E}">
        <p14:creationId xmlns:p14="http://schemas.microsoft.com/office/powerpoint/2010/main" val="267989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C6A146-B04E-5B40-8958-C79D73F4D87A}"/>
              </a:ext>
            </a:extLst>
          </p:cNvPr>
          <p:cNvPicPr>
            <a:picLocks noChangeAspect="1"/>
          </p:cNvPicPr>
          <p:nvPr/>
        </p:nvPicPr>
        <p:blipFill>
          <a:blip r:embed="rId2"/>
          <a:stretch>
            <a:fillRect/>
          </a:stretch>
        </p:blipFill>
        <p:spPr>
          <a:xfrm>
            <a:off x="1654676" y="0"/>
            <a:ext cx="8882648" cy="6858000"/>
          </a:xfrm>
          <a:prstGeom prst="rect">
            <a:avLst/>
          </a:prstGeom>
        </p:spPr>
      </p:pic>
      <p:sp>
        <p:nvSpPr>
          <p:cNvPr id="3" name="Rectangle 2">
            <a:extLst>
              <a:ext uri="{FF2B5EF4-FFF2-40B4-BE49-F238E27FC236}">
                <a16:creationId xmlns:a16="http://schemas.microsoft.com/office/drawing/2014/main" id="{6BE4C640-BB97-074C-A5D8-BB924E8A0162}"/>
              </a:ext>
            </a:extLst>
          </p:cNvPr>
          <p:cNvSpPr/>
          <p:nvPr/>
        </p:nvSpPr>
        <p:spPr>
          <a:xfrm>
            <a:off x="2307773" y="5820229"/>
            <a:ext cx="4978400" cy="59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FBA3EA-5756-874D-8374-A42DB573ABBF}"/>
              </a:ext>
            </a:extLst>
          </p:cNvPr>
          <p:cNvSpPr/>
          <p:nvPr/>
        </p:nvSpPr>
        <p:spPr>
          <a:xfrm>
            <a:off x="2743200" y="595085"/>
            <a:ext cx="2061029" cy="4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890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207D08-39FE-164C-B553-842BD828D018}"/>
              </a:ext>
            </a:extLst>
          </p:cNvPr>
          <p:cNvSpPr txBox="1"/>
          <p:nvPr/>
        </p:nvSpPr>
        <p:spPr>
          <a:xfrm>
            <a:off x="1978537" y="515548"/>
            <a:ext cx="5085688" cy="584775"/>
          </a:xfrm>
          <a:prstGeom prst="rect">
            <a:avLst/>
          </a:prstGeom>
          <a:noFill/>
        </p:spPr>
        <p:txBody>
          <a:bodyPr wrap="none" rtlCol="0">
            <a:spAutoFit/>
          </a:bodyPr>
          <a:lstStyle/>
          <a:p>
            <a:r>
              <a:rPr lang="en-US" sz="3200" dirty="0"/>
              <a:t>If at first you don’t succeed… </a:t>
            </a:r>
          </a:p>
        </p:txBody>
      </p:sp>
      <p:sp>
        <p:nvSpPr>
          <p:cNvPr id="3" name="TextBox 2">
            <a:extLst>
              <a:ext uri="{FF2B5EF4-FFF2-40B4-BE49-F238E27FC236}">
                <a16:creationId xmlns:a16="http://schemas.microsoft.com/office/drawing/2014/main" id="{02400263-399D-A64C-BA7A-1AE5CEB080DF}"/>
              </a:ext>
            </a:extLst>
          </p:cNvPr>
          <p:cNvSpPr txBox="1"/>
          <p:nvPr/>
        </p:nvSpPr>
        <p:spPr>
          <a:xfrm>
            <a:off x="1978537" y="1596571"/>
            <a:ext cx="8438126" cy="3970318"/>
          </a:xfrm>
          <a:prstGeom prst="rect">
            <a:avLst/>
          </a:prstGeom>
          <a:noFill/>
        </p:spPr>
        <p:txBody>
          <a:bodyPr wrap="square" rtlCol="0">
            <a:spAutoFit/>
          </a:bodyPr>
          <a:lstStyle/>
          <a:p>
            <a:r>
              <a:rPr lang="en-US" sz="2800" dirty="0">
                <a:solidFill>
                  <a:srgbClr val="FF0000"/>
                </a:solidFill>
              </a:rPr>
              <a:t>Even if a paper is rejected from one journal, it may be suitable for a different journal.</a:t>
            </a:r>
          </a:p>
          <a:p>
            <a:endParaRPr lang="en-US" sz="2800" dirty="0">
              <a:solidFill>
                <a:srgbClr val="FF0000"/>
              </a:solidFill>
            </a:endParaRPr>
          </a:p>
          <a:p>
            <a:r>
              <a:rPr lang="en-US" sz="2800" dirty="0">
                <a:solidFill>
                  <a:srgbClr val="FF0000"/>
                </a:solidFill>
              </a:rPr>
              <a:t>Sometimes the “rejecting” journal recommends another more specialized journal.</a:t>
            </a:r>
          </a:p>
          <a:p>
            <a:endParaRPr lang="en-US" sz="2800" dirty="0">
              <a:solidFill>
                <a:srgbClr val="FF0000"/>
              </a:solidFill>
            </a:endParaRPr>
          </a:p>
          <a:p>
            <a:r>
              <a:rPr lang="en-US" sz="2800" dirty="0">
                <a:solidFill>
                  <a:srgbClr val="FF0000"/>
                </a:solidFill>
              </a:rPr>
              <a:t>At this point, the paper can be modified or re-written to address referee reports and/or to make it more suitable for a different journal – or it can be re-submitted as is.</a:t>
            </a:r>
          </a:p>
        </p:txBody>
      </p:sp>
    </p:spTree>
    <p:extLst>
      <p:ext uri="{BB962C8B-B14F-4D97-AF65-F5344CB8AC3E}">
        <p14:creationId xmlns:p14="http://schemas.microsoft.com/office/powerpoint/2010/main" val="114872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9332A0-C349-3343-9897-DFA8C5CA2623}"/>
              </a:ext>
            </a:extLst>
          </p:cNvPr>
          <p:cNvSpPr txBox="1"/>
          <p:nvPr/>
        </p:nvSpPr>
        <p:spPr>
          <a:xfrm>
            <a:off x="1108328" y="87534"/>
            <a:ext cx="1780032" cy="523220"/>
          </a:xfrm>
          <a:prstGeom prst="rect">
            <a:avLst/>
          </a:prstGeom>
          <a:noFill/>
        </p:spPr>
        <p:txBody>
          <a:bodyPr wrap="square" rtlCol="0">
            <a:spAutoFit/>
          </a:bodyPr>
          <a:lstStyle/>
          <a:p>
            <a:r>
              <a:rPr lang="en-US" sz="2800" dirty="0"/>
              <a:t>Who, me?</a:t>
            </a:r>
          </a:p>
        </p:txBody>
      </p:sp>
      <p:pic>
        <p:nvPicPr>
          <p:cNvPr id="1026" name="Picture 2" descr="Who, me?&quot; The What, Who and How of Accountability | USCJ">
            <a:extLst>
              <a:ext uri="{FF2B5EF4-FFF2-40B4-BE49-F238E27FC236}">
                <a16:creationId xmlns:a16="http://schemas.microsoft.com/office/drawing/2014/main" id="{EA4AB7A4-1453-A74B-B0A3-9E578B1BD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38" y="610754"/>
            <a:ext cx="26289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1F7E18-8AD2-6A41-9392-65E5138AE413}"/>
              </a:ext>
            </a:extLst>
          </p:cNvPr>
          <p:cNvSpPr txBox="1"/>
          <p:nvPr/>
        </p:nvSpPr>
        <p:spPr>
          <a:xfrm>
            <a:off x="4191762" y="87534"/>
            <a:ext cx="6912864" cy="1154162"/>
          </a:xfrm>
          <a:prstGeom prst="rect">
            <a:avLst/>
          </a:prstGeom>
          <a:noFill/>
        </p:spPr>
        <p:txBody>
          <a:bodyPr wrap="square" rtlCol="0">
            <a:spAutoFit/>
          </a:bodyPr>
          <a:lstStyle/>
          <a:p>
            <a:pPr>
              <a:spcAft>
                <a:spcPts val="600"/>
              </a:spcAft>
            </a:pPr>
            <a:r>
              <a:rPr lang="en-US" sz="2400" dirty="0"/>
              <a:t>Who decides when a paper should be written?</a:t>
            </a:r>
          </a:p>
          <a:p>
            <a:pPr marL="349250"/>
            <a:r>
              <a:rPr lang="en-US" sz="2000" dirty="0">
                <a:solidFill>
                  <a:srgbClr val="FF0000"/>
                </a:solidFill>
              </a:rPr>
              <a:t> Usually, the research advisor (but can be influenced by justification from students)</a:t>
            </a:r>
          </a:p>
        </p:txBody>
      </p:sp>
      <p:sp>
        <p:nvSpPr>
          <p:cNvPr id="5" name="TextBox 4">
            <a:extLst>
              <a:ext uri="{FF2B5EF4-FFF2-40B4-BE49-F238E27FC236}">
                <a16:creationId xmlns:a16="http://schemas.microsoft.com/office/drawing/2014/main" id="{3F025291-DC09-FC44-B100-F1C5C4C33C1E}"/>
              </a:ext>
            </a:extLst>
          </p:cNvPr>
          <p:cNvSpPr txBox="1"/>
          <p:nvPr/>
        </p:nvSpPr>
        <p:spPr>
          <a:xfrm>
            <a:off x="4191762" y="1318331"/>
            <a:ext cx="7524750" cy="2923877"/>
          </a:xfrm>
          <a:prstGeom prst="rect">
            <a:avLst/>
          </a:prstGeom>
          <a:noFill/>
        </p:spPr>
        <p:txBody>
          <a:bodyPr wrap="square" rtlCol="0">
            <a:spAutoFit/>
          </a:bodyPr>
          <a:lstStyle/>
          <a:p>
            <a:pPr>
              <a:spcAft>
                <a:spcPts val="600"/>
              </a:spcAft>
            </a:pPr>
            <a:r>
              <a:rPr lang="en-US" sz="2400" dirty="0"/>
              <a:t>Who writes the paper? Usually …</a:t>
            </a:r>
          </a:p>
          <a:p>
            <a:pPr marL="457200" indent="-457200">
              <a:spcAft>
                <a:spcPts val="600"/>
              </a:spcAft>
              <a:buFontTx/>
              <a:buChar char="-"/>
            </a:pPr>
            <a:r>
              <a:rPr lang="en-US" sz="2000" dirty="0">
                <a:solidFill>
                  <a:srgbClr val="FF0000"/>
                </a:solidFill>
              </a:rPr>
              <a:t>The student or postdoc who led the project the most (intellectual contribution, time spent working) writes the draft.</a:t>
            </a:r>
          </a:p>
          <a:p>
            <a:pPr marL="457200" indent="-457200">
              <a:spcAft>
                <a:spcPts val="600"/>
              </a:spcAft>
              <a:buFontTx/>
              <a:buChar char="-"/>
            </a:pPr>
            <a:r>
              <a:rPr lang="en-US" sz="2000" dirty="0">
                <a:solidFill>
                  <a:srgbClr val="FF0000"/>
                </a:solidFill>
              </a:rPr>
              <a:t>All major contributors agree on outline, figures, main ideas.</a:t>
            </a:r>
          </a:p>
          <a:p>
            <a:pPr marL="457200" indent="-457200">
              <a:spcAft>
                <a:spcPts val="600"/>
              </a:spcAft>
              <a:buFontTx/>
              <a:buChar char="-"/>
            </a:pPr>
            <a:r>
              <a:rPr lang="en-US" sz="2000" dirty="0">
                <a:solidFill>
                  <a:srgbClr val="FF0000"/>
                </a:solidFill>
              </a:rPr>
              <a:t>There’s lots of input from the research advisor.</a:t>
            </a:r>
          </a:p>
          <a:p>
            <a:pPr marL="457200" indent="-457200">
              <a:spcAft>
                <a:spcPts val="600"/>
              </a:spcAft>
              <a:buFontTx/>
              <a:buChar char="-"/>
            </a:pPr>
            <a:r>
              <a:rPr lang="en-US" sz="2000" dirty="0">
                <a:solidFill>
                  <a:srgbClr val="FF0000"/>
                </a:solidFill>
              </a:rPr>
              <a:t>Secondary contributors (just providing materials or making characterization measurement) may be less involved, but have to agree with final draft.</a:t>
            </a:r>
          </a:p>
        </p:txBody>
      </p:sp>
      <p:sp>
        <p:nvSpPr>
          <p:cNvPr id="6" name="TextBox 5">
            <a:extLst>
              <a:ext uri="{FF2B5EF4-FFF2-40B4-BE49-F238E27FC236}">
                <a16:creationId xmlns:a16="http://schemas.microsoft.com/office/drawing/2014/main" id="{282D6EBB-0CEE-7B46-8FAD-E7F4E4475230}"/>
              </a:ext>
            </a:extLst>
          </p:cNvPr>
          <p:cNvSpPr txBox="1"/>
          <p:nvPr/>
        </p:nvSpPr>
        <p:spPr>
          <a:xfrm>
            <a:off x="769238" y="4318843"/>
            <a:ext cx="10203561" cy="2539157"/>
          </a:xfrm>
          <a:prstGeom prst="rect">
            <a:avLst/>
          </a:prstGeom>
          <a:noFill/>
        </p:spPr>
        <p:txBody>
          <a:bodyPr wrap="square" rtlCol="0">
            <a:spAutoFit/>
          </a:bodyPr>
          <a:lstStyle/>
          <a:p>
            <a:pPr>
              <a:spcAft>
                <a:spcPts val="600"/>
              </a:spcAft>
            </a:pPr>
            <a:r>
              <a:rPr lang="en-US" sz="2400" dirty="0"/>
              <a:t>Who gets to be an author? </a:t>
            </a:r>
          </a:p>
          <a:p>
            <a:pPr marL="11113">
              <a:spcAft>
                <a:spcPts val="600"/>
              </a:spcAft>
            </a:pPr>
            <a:r>
              <a:rPr lang="en-US" sz="2000" dirty="0">
                <a:solidFill>
                  <a:srgbClr val="FF0000"/>
                </a:solidFill>
              </a:rPr>
              <a:t>Anyone who has made a </a:t>
            </a:r>
            <a:r>
              <a:rPr lang="en-US" sz="2000" b="1" dirty="0">
                <a:solidFill>
                  <a:srgbClr val="FF0000"/>
                </a:solidFill>
              </a:rPr>
              <a:t>significant</a:t>
            </a:r>
            <a:r>
              <a:rPr lang="en-US" sz="2000" dirty="0">
                <a:solidFill>
                  <a:srgbClr val="FF0000"/>
                </a:solidFill>
              </a:rPr>
              <a:t> contribution (i.e., could the paper, including figures, have been written without this contribution?). Helping a friend for a day usually doesn’t count. </a:t>
            </a:r>
          </a:p>
          <a:p>
            <a:pPr marL="11113">
              <a:spcAft>
                <a:spcPts val="600"/>
              </a:spcAft>
            </a:pPr>
            <a:r>
              <a:rPr lang="en-US" sz="2000" dirty="0">
                <a:solidFill>
                  <a:srgbClr val="FF0000"/>
                </a:solidFill>
              </a:rPr>
              <a:t>The contribution could be intellectual (ideas, data analysis) or practical (managing equipment, taking data). </a:t>
            </a:r>
          </a:p>
          <a:p>
            <a:pPr marL="11113">
              <a:spcAft>
                <a:spcPts val="600"/>
              </a:spcAft>
            </a:pPr>
            <a:r>
              <a:rPr lang="en-US" sz="2000" dirty="0">
                <a:solidFill>
                  <a:srgbClr val="FF0000"/>
                </a:solidFill>
              </a:rPr>
              <a:t>It’s good to discuss authorship while working on a project (“if I make these measurements would I be on a manuscript that results from them?”). Aim for generosity but not misrepresentation.</a:t>
            </a:r>
          </a:p>
        </p:txBody>
      </p:sp>
    </p:spTree>
    <p:extLst>
      <p:ext uri="{BB962C8B-B14F-4D97-AF65-F5344CB8AC3E}">
        <p14:creationId xmlns:p14="http://schemas.microsoft.com/office/powerpoint/2010/main" val="31046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E3F748-89A9-2A45-8F2A-23046D3E78CB}"/>
              </a:ext>
            </a:extLst>
          </p:cNvPr>
          <p:cNvSpPr txBox="1"/>
          <p:nvPr/>
        </p:nvSpPr>
        <p:spPr>
          <a:xfrm>
            <a:off x="1052435" y="135311"/>
            <a:ext cx="9796849" cy="1384995"/>
          </a:xfrm>
          <a:prstGeom prst="rect">
            <a:avLst/>
          </a:prstGeom>
          <a:noFill/>
        </p:spPr>
        <p:txBody>
          <a:bodyPr wrap="none" rtlCol="0">
            <a:spAutoFit/>
          </a:bodyPr>
          <a:lstStyle/>
          <a:p>
            <a:r>
              <a:rPr lang="en-US" sz="2800" dirty="0"/>
              <a:t>How long should the paper be? In what style? For what audience?</a:t>
            </a:r>
          </a:p>
          <a:p>
            <a:r>
              <a:rPr lang="en-US" sz="2800" dirty="0"/>
              <a:t>This all depends on the what your findings are…</a:t>
            </a:r>
          </a:p>
          <a:p>
            <a:r>
              <a:rPr lang="en-US" sz="2800" dirty="0"/>
              <a:t>Based on your findings you choose a journal…</a:t>
            </a:r>
          </a:p>
        </p:txBody>
      </p:sp>
      <p:sp>
        <p:nvSpPr>
          <p:cNvPr id="5" name="TextBox 4">
            <a:extLst>
              <a:ext uri="{FF2B5EF4-FFF2-40B4-BE49-F238E27FC236}">
                <a16:creationId xmlns:a16="http://schemas.microsoft.com/office/drawing/2014/main" id="{40A15145-640B-0A4D-A1EA-F69E12D88BFD}"/>
              </a:ext>
            </a:extLst>
          </p:cNvPr>
          <p:cNvSpPr txBox="1"/>
          <p:nvPr/>
        </p:nvSpPr>
        <p:spPr>
          <a:xfrm>
            <a:off x="1052435" y="1557076"/>
            <a:ext cx="5174750" cy="461665"/>
          </a:xfrm>
          <a:prstGeom prst="rect">
            <a:avLst/>
          </a:prstGeom>
          <a:noFill/>
        </p:spPr>
        <p:txBody>
          <a:bodyPr wrap="none" rtlCol="0">
            <a:spAutoFit/>
          </a:bodyPr>
          <a:lstStyle/>
          <a:p>
            <a:r>
              <a:rPr lang="en-US" sz="2400" dirty="0"/>
              <a:t>Visit journal websites, read description: </a:t>
            </a:r>
          </a:p>
        </p:txBody>
      </p:sp>
      <p:sp>
        <p:nvSpPr>
          <p:cNvPr id="6" name="Rectangle 5">
            <a:extLst>
              <a:ext uri="{FF2B5EF4-FFF2-40B4-BE49-F238E27FC236}">
                <a16:creationId xmlns:a16="http://schemas.microsoft.com/office/drawing/2014/main" id="{C10FE49B-BE42-8144-AEE7-E2B38C7DFF6B}"/>
              </a:ext>
            </a:extLst>
          </p:cNvPr>
          <p:cNvSpPr/>
          <p:nvPr/>
        </p:nvSpPr>
        <p:spPr>
          <a:xfrm>
            <a:off x="3439889" y="2028628"/>
            <a:ext cx="8273143" cy="2031325"/>
          </a:xfrm>
          <a:prstGeom prst="rect">
            <a:avLst/>
          </a:prstGeom>
        </p:spPr>
        <p:txBody>
          <a:bodyPr wrap="square">
            <a:spAutoFit/>
          </a:bodyPr>
          <a:lstStyle/>
          <a:p>
            <a:r>
              <a:rPr lang="en-US" b="0" i="1" dirty="0">
                <a:solidFill>
                  <a:srgbClr val="333333"/>
                </a:solidFill>
                <a:effectLst/>
                <a:latin typeface="Roboto"/>
              </a:rPr>
              <a:t>“Science</a:t>
            </a:r>
            <a:r>
              <a:rPr lang="en-US" b="0" i="0" dirty="0">
                <a:solidFill>
                  <a:srgbClr val="333333"/>
                </a:solidFill>
                <a:effectLst/>
                <a:latin typeface="Roboto"/>
              </a:rPr>
              <a:t> is a weekly, peer-reviewed journal that publishes significant original scientific research, plus reviews and analyses of current research and science policy. We seek to publish papers that are influential in their fields or across fields and that will substantially advance scientific understanding. Selected papers should present novel and broadly important data, syntheses, or concepts. We welcome submissions from all fields of science and from any source.”</a:t>
            </a:r>
            <a:endParaRPr lang="en-US" dirty="0"/>
          </a:p>
        </p:txBody>
      </p:sp>
      <p:pic>
        <p:nvPicPr>
          <p:cNvPr id="2050" name="Picture 2" descr="Call for transparency of COVID-19 models | Science">
            <a:extLst>
              <a:ext uri="{FF2B5EF4-FFF2-40B4-BE49-F238E27FC236}">
                <a16:creationId xmlns:a16="http://schemas.microsoft.com/office/drawing/2014/main" id="{9E93852B-7D49-894F-8D08-3387208D8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888" y="1967392"/>
            <a:ext cx="1748825" cy="22233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97C5565-C9A1-694A-98B4-80F91806D67B}"/>
              </a:ext>
            </a:extLst>
          </p:cNvPr>
          <p:cNvSpPr/>
          <p:nvPr/>
        </p:nvSpPr>
        <p:spPr>
          <a:xfrm>
            <a:off x="3439889" y="4448078"/>
            <a:ext cx="8273142" cy="2308324"/>
          </a:xfrm>
          <a:prstGeom prst="rect">
            <a:avLst/>
          </a:prstGeom>
        </p:spPr>
        <p:txBody>
          <a:bodyPr wrap="square">
            <a:spAutoFit/>
          </a:bodyPr>
          <a:lstStyle/>
          <a:p>
            <a:pPr fontAlgn="base"/>
            <a:r>
              <a:rPr lang="en-US" b="0" i="1" dirty="0">
                <a:solidFill>
                  <a:srgbClr val="333333"/>
                </a:solidFill>
                <a:effectLst/>
                <a:latin typeface="inherit"/>
              </a:rPr>
              <a:t>“Journal of Physics: Condensed Matter</a:t>
            </a:r>
            <a:r>
              <a:rPr lang="en-US" b="0" i="0" dirty="0">
                <a:solidFill>
                  <a:srgbClr val="333333"/>
                </a:solidFill>
                <a:effectLst/>
                <a:latin typeface="-apple-system"/>
              </a:rPr>
              <a:t> covers the whole of condensed matter physics including soft matter, biophysics and the physics of chemical processes. Papers may report experimental, theoretical and simulation studies. We will also consider papers that cover the fundamental physics of applications and devices….To be publishable in </a:t>
            </a:r>
            <a:r>
              <a:rPr lang="en-US" b="0" i="1" dirty="0">
                <a:solidFill>
                  <a:srgbClr val="333333"/>
                </a:solidFill>
                <a:effectLst/>
                <a:latin typeface="inherit"/>
              </a:rPr>
              <a:t>Journal of Physics: Condensed Matter</a:t>
            </a:r>
            <a:r>
              <a:rPr lang="en-US" b="0" i="0" dirty="0">
                <a:solidFill>
                  <a:srgbClr val="333333"/>
                </a:solidFill>
                <a:effectLst/>
                <a:latin typeface="-apple-system"/>
              </a:rPr>
              <a:t> papers must fit the scope of the journal and meet the highest scientific quality standards. In addition, they should contain significant and original new science and make a substantial advance within a particular area of condensed matter physics.”</a:t>
            </a:r>
          </a:p>
        </p:txBody>
      </p:sp>
      <p:pic>
        <p:nvPicPr>
          <p:cNvPr id="2052" name="Picture 4" descr="Journal of Physics: Condensed Matter - IOPscience">
            <a:extLst>
              <a:ext uri="{FF2B5EF4-FFF2-40B4-BE49-F238E27FC236}">
                <a16:creationId xmlns:a16="http://schemas.microsoft.com/office/drawing/2014/main" id="{02AF3B05-A403-C743-B67F-4C442B853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032" y="4431574"/>
            <a:ext cx="1681001" cy="229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4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25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ysics top 10 journals by Impact Factor, 2013.">
            <a:extLst>
              <a:ext uri="{FF2B5EF4-FFF2-40B4-BE49-F238E27FC236}">
                <a16:creationId xmlns:a16="http://schemas.microsoft.com/office/drawing/2014/main" id="{723FF6B4-EDD6-3C49-BD72-F80985DB5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957543" cy="3304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0E8DCC-934F-864B-BB6E-0E8DF7B60FC0}"/>
              </a:ext>
            </a:extLst>
          </p:cNvPr>
          <p:cNvSpPr txBox="1"/>
          <p:nvPr/>
        </p:nvSpPr>
        <p:spPr>
          <a:xfrm>
            <a:off x="1066800" y="221832"/>
            <a:ext cx="5430717" cy="461665"/>
          </a:xfrm>
          <a:prstGeom prst="rect">
            <a:avLst/>
          </a:prstGeom>
          <a:noFill/>
        </p:spPr>
        <p:txBody>
          <a:bodyPr wrap="none" rtlCol="0">
            <a:spAutoFit/>
          </a:bodyPr>
          <a:lstStyle/>
          <a:p>
            <a:r>
              <a:rPr lang="en-US" sz="2400" dirty="0"/>
              <a:t>It’s useful to look at journal impact factors</a:t>
            </a:r>
          </a:p>
        </p:txBody>
      </p:sp>
      <p:sp>
        <p:nvSpPr>
          <p:cNvPr id="4" name="TextBox 3">
            <a:extLst>
              <a:ext uri="{FF2B5EF4-FFF2-40B4-BE49-F238E27FC236}">
                <a16:creationId xmlns:a16="http://schemas.microsoft.com/office/drawing/2014/main" id="{89A146D5-3B62-204C-B8D2-5BB5B4AEC802}"/>
              </a:ext>
            </a:extLst>
          </p:cNvPr>
          <p:cNvSpPr txBox="1"/>
          <p:nvPr/>
        </p:nvSpPr>
        <p:spPr>
          <a:xfrm>
            <a:off x="835646" y="4609681"/>
            <a:ext cx="11323741" cy="1851789"/>
          </a:xfrm>
          <a:prstGeom prst="rect">
            <a:avLst/>
          </a:prstGeom>
          <a:noFill/>
        </p:spPr>
        <p:txBody>
          <a:bodyPr wrap="none" rtlCol="0">
            <a:spAutoFit/>
          </a:bodyPr>
          <a:lstStyle/>
          <a:p>
            <a:pPr>
              <a:spcAft>
                <a:spcPts val="1000"/>
              </a:spcAft>
            </a:pPr>
            <a:r>
              <a:rPr lang="en-US" sz="2400" dirty="0"/>
              <a:t>But impact factor is just one element. Also consider:</a:t>
            </a:r>
          </a:p>
          <a:p>
            <a:pPr marL="285750" indent="-285750">
              <a:spcAft>
                <a:spcPts val="600"/>
              </a:spcAft>
              <a:buFontTx/>
              <a:buChar char="-"/>
            </a:pPr>
            <a:r>
              <a:rPr lang="en-US" sz="2400" dirty="0"/>
              <a:t>Reputation in field (PRB, PRA are highly reputable but may have smaller impact factors)</a:t>
            </a:r>
          </a:p>
          <a:p>
            <a:pPr marL="285750" indent="-285750">
              <a:spcAft>
                <a:spcPts val="600"/>
              </a:spcAft>
              <a:buFontTx/>
              <a:buChar char="-"/>
            </a:pPr>
            <a:r>
              <a:rPr lang="en-US" sz="2400" dirty="0"/>
              <a:t>How broad or specific to field your results are</a:t>
            </a:r>
          </a:p>
          <a:p>
            <a:pPr marL="285750" indent="-285750">
              <a:buFontTx/>
              <a:buChar char="-"/>
            </a:pPr>
            <a:r>
              <a:rPr lang="en-US" sz="2400" dirty="0"/>
              <a:t>How many pages you need to fully describe results</a:t>
            </a:r>
          </a:p>
        </p:txBody>
      </p:sp>
    </p:spTree>
    <p:extLst>
      <p:ext uri="{BB962C8B-B14F-4D97-AF65-F5344CB8AC3E}">
        <p14:creationId xmlns:p14="http://schemas.microsoft.com/office/powerpoint/2010/main" val="2259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1449E-3F04-2643-BB6B-B391567FC2D9}"/>
              </a:ext>
            </a:extLst>
          </p:cNvPr>
          <p:cNvSpPr txBox="1"/>
          <p:nvPr/>
        </p:nvSpPr>
        <p:spPr>
          <a:xfrm>
            <a:off x="4052227" y="206829"/>
            <a:ext cx="6093259" cy="830997"/>
          </a:xfrm>
          <a:prstGeom prst="rect">
            <a:avLst/>
          </a:prstGeom>
          <a:noFill/>
        </p:spPr>
        <p:txBody>
          <a:bodyPr wrap="square" rtlCol="0">
            <a:spAutoFit/>
          </a:bodyPr>
          <a:lstStyle/>
          <a:p>
            <a:r>
              <a:rPr lang="en-US" sz="2400" dirty="0"/>
              <a:t>Time passes … You write a beautiful paper. You want to submit to </a:t>
            </a:r>
            <a:r>
              <a:rPr lang="en-US" sz="2400" i="1" dirty="0"/>
              <a:t>Physical Review Letters</a:t>
            </a:r>
            <a:r>
              <a:rPr lang="en-US" sz="2400" dirty="0"/>
              <a:t>.</a:t>
            </a:r>
          </a:p>
        </p:txBody>
      </p:sp>
      <p:pic>
        <p:nvPicPr>
          <p:cNvPr id="4098" name="Picture 2" descr="Time Passing Images, Stock Photos &amp; Vectors | Shutterstock">
            <a:extLst>
              <a:ext uri="{FF2B5EF4-FFF2-40B4-BE49-F238E27FC236}">
                <a16:creationId xmlns:a16="http://schemas.microsoft.com/office/drawing/2014/main" id="{949BECC4-2EB1-EB49-A8E3-9806D3F47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59" y="206829"/>
            <a:ext cx="2683716" cy="1926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F20E54-991C-C440-8E79-AE11C4CEE5C9}"/>
              </a:ext>
            </a:extLst>
          </p:cNvPr>
          <p:cNvSpPr txBox="1"/>
          <p:nvPr/>
        </p:nvSpPr>
        <p:spPr>
          <a:xfrm>
            <a:off x="4052227" y="1320800"/>
            <a:ext cx="7951087" cy="830997"/>
          </a:xfrm>
          <a:prstGeom prst="rect">
            <a:avLst/>
          </a:prstGeom>
          <a:noFill/>
        </p:spPr>
        <p:txBody>
          <a:bodyPr wrap="square" rtlCol="0">
            <a:spAutoFit/>
          </a:bodyPr>
          <a:lstStyle/>
          <a:p>
            <a:r>
              <a:rPr lang="en-US" sz="2400" dirty="0"/>
              <a:t>But </a:t>
            </a:r>
            <a:r>
              <a:rPr lang="en-US" sz="2400" i="1" dirty="0"/>
              <a:t>PRL</a:t>
            </a:r>
            <a:r>
              <a:rPr lang="en-US" sz="2400" dirty="0"/>
              <a:t> has a long review process … and you want people to know about your results NOW. </a:t>
            </a:r>
          </a:p>
        </p:txBody>
      </p:sp>
      <p:sp>
        <p:nvSpPr>
          <p:cNvPr id="5" name="TextBox 4">
            <a:extLst>
              <a:ext uri="{FF2B5EF4-FFF2-40B4-BE49-F238E27FC236}">
                <a16:creationId xmlns:a16="http://schemas.microsoft.com/office/drawing/2014/main" id="{22193F0C-013A-CB4C-AEA2-A9124EEA90B1}"/>
              </a:ext>
            </a:extLst>
          </p:cNvPr>
          <p:cNvSpPr txBox="1"/>
          <p:nvPr/>
        </p:nvSpPr>
        <p:spPr>
          <a:xfrm>
            <a:off x="2391397" y="3127268"/>
            <a:ext cx="4296229" cy="461665"/>
          </a:xfrm>
          <a:prstGeom prst="rect">
            <a:avLst/>
          </a:prstGeom>
          <a:noFill/>
        </p:spPr>
        <p:txBody>
          <a:bodyPr wrap="square" rtlCol="0">
            <a:spAutoFit/>
          </a:bodyPr>
          <a:lstStyle/>
          <a:p>
            <a:r>
              <a:rPr lang="en-US" sz="2400" dirty="0"/>
              <a:t>- you want to claim priority</a:t>
            </a:r>
          </a:p>
        </p:txBody>
      </p:sp>
      <p:sp>
        <p:nvSpPr>
          <p:cNvPr id="6" name="TextBox 5">
            <a:extLst>
              <a:ext uri="{FF2B5EF4-FFF2-40B4-BE49-F238E27FC236}">
                <a16:creationId xmlns:a16="http://schemas.microsoft.com/office/drawing/2014/main" id="{903DA2DE-63BC-084B-9339-A1BE05A1C254}"/>
              </a:ext>
            </a:extLst>
          </p:cNvPr>
          <p:cNvSpPr txBox="1"/>
          <p:nvPr/>
        </p:nvSpPr>
        <p:spPr>
          <a:xfrm>
            <a:off x="2391397" y="2203938"/>
            <a:ext cx="9414918" cy="461665"/>
          </a:xfrm>
          <a:prstGeom prst="rect">
            <a:avLst/>
          </a:prstGeom>
          <a:noFill/>
        </p:spPr>
        <p:txBody>
          <a:bodyPr wrap="square" rtlCol="0">
            <a:spAutoFit/>
          </a:bodyPr>
          <a:lstStyle/>
          <a:p>
            <a:r>
              <a:rPr lang="en-US" sz="2400" dirty="0"/>
              <a:t>- you want the broader community to vet the results before publication </a:t>
            </a:r>
          </a:p>
        </p:txBody>
      </p:sp>
      <p:sp>
        <p:nvSpPr>
          <p:cNvPr id="7" name="TextBox 6">
            <a:extLst>
              <a:ext uri="{FF2B5EF4-FFF2-40B4-BE49-F238E27FC236}">
                <a16:creationId xmlns:a16="http://schemas.microsoft.com/office/drawing/2014/main" id="{20384E3D-DDE6-F446-B5EB-AF0623CBA3CD}"/>
              </a:ext>
            </a:extLst>
          </p:cNvPr>
          <p:cNvSpPr txBox="1"/>
          <p:nvPr/>
        </p:nvSpPr>
        <p:spPr>
          <a:xfrm>
            <a:off x="2391397" y="2665603"/>
            <a:ext cx="9121206" cy="461665"/>
          </a:xfrm>
          <a:prstGeom prst="rect">
            <a:avLst/>
          </a:prstGeom>
          <a:noFill/>
        </p:spPr>
        <p:txBody>
          <a:bodyPr wrap="square" rtlCol="0">
            <a:spAutoFit/>
          </a:bodyPr>
          <a:lstStyle/>
          <a:p>
            <a:r>
              <a:rPr lang="en-US" sz="2400" dirty="0"/>
              <a:t>- PRL subscription is expensive and not everyone has access to it</a:t>
            </a:r>
          </a:p>
        </p:txBody>
      </p:sp>
      <p:sp>
        <p:nvSpPr>
          <p:cNvPr id="4" name="TextBox 3">
            <a:extLst>
              <a:ext uri="{FF2B5EF4-FFF2-40B4-BE49-F238E27FC236}">
                <a16:creationId xmlns:a16="http://schemas.microsoft.com/office/drawing/2014/main" id="{339151A5-4899-BE42-A646-8EF4D60F9D9D}"/>
              </a:ext>
            </a:extLst>
          </p:cNvPr>
          <p:cNvSpPr txBox="1"/>
          <p:nvPr/>
        </p:nvSpPr>
        <p:spPr>
          <a:xfrm>
            <a:off x="609600" y="3944492"/>
            <a:ext cx="8563429" cy="523220"/>
          </a:xfrm>
          <a:prstGeom prst="rect">
            <a:avLst/>
          </a:prstGeom>
          <a:noFill/>
        </p:spPr>
        <p:txBody>
          <a:bodyPr wrap="square" rtlCol="0">
            <a:spAutoFit/>
          </a:bodyPr>
          <a:lstStyle/>
          <a:p>
            <a:r>
              <a:rPr lang="en-US" sz="2800" dirty="0"/>
              <a:t>Solution: submit to the Physics </a:t>
            </a:r>
            <a:r>
              <a:rPr lang="en-US" sz="2800" dirty="0" err="1"/>
              <a:t>arXiv</a:t>
            </a:r>
            <a:r>
              <a:rPr lang="en-US" sz="2800" dirty="0"/>
              <a:t>, https://</a:t>
            </a:r>
            <a:r>
              <a:rPr lang="en-US" sz="2800" dirty="0" err="1"/>
              <a:t>arxiv.org</a:t>
            </a:r>
            <a:r>
              <a:rPr lang="en-US" sz="2800" dirty="0"/>
              <a:t>/ …</a:t>
            </a:r>
          </a:p>
        </p:txBody>
      </p:sp>
      <p:sp>
        <p:nvSpPr>
          <p:cNvPr id="8" name="TextBox 7">
            <a:extLst>
              <a:ext uri="{FF2B5EF4-FFF2-40B4-BE49-F238E27FC236}">
                <a16:creationId xmlns:a16="http://schemas.microsoft.com/office/drawing/2014/main" id="{90C1DFBC-DBCD-C745-A4DE-C50F25498B2C}"/>
              </a:ext>
            </a:extLst>
          </p:cNvPr>
          <p:cNvSpPr txBox="1"/>
          <p:nvPr/>
        </p:nvSpPr>
        <p:spPr>
          <a:xfrm>
            <a:off x="2108374" y="4539949"/>
            <a:ext cx="5285941" cy="830997"/>
          </a:xfrm>
          <a:prstGeom prst="rect">
            <a:avLst/>
          </a:prstGeom>
          <a:noFill/>
        </p:spPr>
        <p:txBody>
          <a:bodyPr wrap="square" rtlCol="0">
            <a:spAutoFit/>
          </a:bodyPr>
          <a:lstStyle/>
          <a:p>
            <a:r>
              <a:rPr lang="en-US" sz="2400" dirty="0"/>
              <a:t>The Physics </a:t>
            </a:r>
            <a:r>
              <a:rPr lang="en-US" sz="2400" dirty="0" err="1"/>
              <a:t>arXiv</a:t>
            </a:r>
            <a:r>
              <a:rPr lang="en-US" sz="2400" dirty="0"/>
              <a:t> is “an open access repository of electronic preprints”</a:t>
            </a:r>
          </a:p>
        </p:txBody>
      </p:sp>
      <p:sp>
        <p:nvSpPr>
          <p:cNvPr id="9" name="Rectangle 8">
            <a:extLst>
              <a:ext uri="{FF2B5EF4-FFF2-40B4-BE49-F238E27FC236}">
                <a16:creationId xmlns:a16="http://schemas.microsoft.com/office/drawing/2014/main" id="{3CC1AB0D-DA36-544B-BA72-F7F5DE235889}"/>
              </a:ext>
            </a:extLst>
          </p:cNvPr>
          <p:cNvSpPr/>
          <p:nvPr/>
        </p:nvSpPr>
        <p:spPr>
          <a:xfrm>
            <a:off x="1030514" y="5443183"/>
            <a:ext cx="8448503" cy="1200329"/>
          </a:xfrm>
          <a:prstGeom prst="rect">
            <a:avLst/>
          </a:prstGeom>
        </p:spPr>
        <p:txBody>
          <a:bodyPr wrap="square">
            <a:spAutoFit/>
          </a:bodyPr>
          <a:lstStyle/>
          <a:p>
            <a:r>
              <a:rPr lang="en-US" sz="2400" b="0" i="0" dirty="0">
                <a:solidFill>
                  <a:srgbClr val="333333"/>
                </a:solidFill>
                <a:effectLst/>
              </a:rPr>
              <a:t>“The physics archive was started in August 1991 and includes </a:t>
            </a:r>
            <a:r>
              <a:rPr lang="en-US" sz="2400" b="0" i="0" dirty="0" err="1">
                <a:solidFill>
                  <a:srgbClr val="333333"/>
                </a:solidFill>
                <a:effectLst/>
              </a:rPr>
              <a:t>astro-ph</a:t>
            </a:r>
            <a:r>
              <a:rPr lang="en-US" sz="2400" b="0" i="0" dirty="0">
                <a:solidFill>
                  <a:srgbClr val="333333"/>
                </a:solidFill>
                <a:effectLst/>
              </a:rPr>
              <a:t>, </a:t>
            </a:r>
            <a:r>
              <a:rPr lang="en-US" sz="2400" b="0" i="0" dirty="0" err="1">
                <a:solidFill>
                  <a:srgbClr val="333333"/>
                </a:solidFill>
                <a:effectLst/>
              </a:rPr>
              <a:t>cond</a:t>
            </a:r>
            <a:r>
              <a:rPr lang="en-US" sz="2400" b="0" i="0" dirty="0">
                <a:solidFill>
                  <a:srgbClr val="333333"/>
                </a:solidFill>
                <a:effectLst/>
              </a:rPr>
              <a:t>-mat, gr-qc, hep-ex, hep-</a:t>
            </a:r>
            <a:r>
              <a:rPr lang="en-US" sz="2400" b="0" i="0" dirty="0" err="1">
                <a:solidFill>
                  <a:srgbClr val="333333"/>
                </a:solidFill>
                <a:effectLst/>
              </a:rPr>
              <a:t>lat</a:t>
            </a:r>
            <a:r>
              <a:rPr lang="en-US" sz="2400" b="0" i="0" dirty="0">
                <a:solidFill>
                  <a:srgbClr val="333333"/>
                </a:solidFill>
                <a:effectLst/>
              </a:rPr>
              <a:t>, hep-</a:t>
            </a:r>
            <a:r>
              <a:rPr lang="en-US" sz="2400" b="0" i="0" dirty="0" err="1">
                <a:solidFill>
                  <a:srgbClr val="333333"/>
                </a:solidFill>
                <a:effectLst/>
              </a:rPr>
              <a:t>ph</a:t>
            </a:r>
            <a:r>
              <a:rPr lang="en-US" sz="2400" b="0" i="0" dirty="0">
                <a:solidFill>
                  <a:srgbClr val="333333"/>
                </a:solidFill>
                <a:effectLst/>
              </a:rPr>
              <a:t>, hep-</a:t>
            </a:r>
            <a:r>
              <a:rPr lang="en-US" sz="2400" b="0" i="0" dirty="0" err="1">
                <a:solidFill>
                  <a:srgbClr val="333333"/>
                </a:solidFill>
                <a:effectLst/>
              </a:rPr>
              <a:t>th</a:t>
            </a:r>
            <a:r>
              <a:rPr lang="en-US" sz="2400" b="0" i="0" dirty="0">
                <a:solidFill>
                  <a:srgbClr val="333333"/>
                </a:solidFill>
                <a:effectLst/>
              </a:rPr>
              <a:t>, math-</a:t>
            </a:r>
            <a:r>
              <a:rPr lang="en-US" sz="2400" b="0" i="0" dirty="0" err="1">
                <a:solidFill>
                  <a:srgbClr val="333333"/>
                </a:solidFill>
                <a:effectLst/>
              </a:rPr>
              <a:t>ph</a:t>
            </a:r>
            <a:r>
              <a:rPr lang="en-US" sz="2400" b="0" i="0" dirty="0">
                <a:solidFill>
                  <a:srgbClr val="333333"/>
                </a:solidFill>
                <a:effectLst/>
              </a:rPr>
              <a:t>, </a:t>
            </a:r>
            <a:r>
              <a:rPr lang="en-US" sz="2400" b="0" i="0" dirty="0" err="1">
                <a:solidFill>
                  <a:srgbClr val="333333"/>
                </a:solidFill>
                <a:effectLst/>
              </a:rPr>
              <a:t>nucl-ex,nucl-th</a:t>
            </a:r>
            <a:r>
              <a:rPr lang="en-US" sz="2400" b="0" i="0" dirty="0">
                <a:solidFill>
                  <a:srgbClr val="333333"/>
                </a:solidFill>
                <a:effectLst/>
              </a:rPr>
              <a:t>, physics and quant-ph.”</a:t>
            </a:r>
            <a:endParaRPr lang="en-US" sz="2400" dirty="0"/>
          </a:p>
        </p:txBody>
      </p:sp>
      <p:pic>
        <p:nvPicPr>
          <p:cNvPr id="4100" name="Picture 4" descr="Does The Arxiv Blacklist Authors ? Help Finding Out! | Science 2.0">
            <a:extLst>
              <a:ext uri="{FF2B5EF4-FFF2-40B4-BE49-F238E27FC236}">
                <a16:creationId xmlns:a16="http://schemas.microsoft.com/office/drawing/2014/main" id="{736B7CF1-6B81-A443-9587-68909E45E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7518" y="3429000"/>
            <a:ext cx="2168797" cy="325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25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D2198B8-9BC4-C340-A44D-EAEAEE9902BE}"/>
              </a:ext>
            </a:extLst>
          </p:cNvPr>
          <p:cNvPicPr>
            <a:picLocks noChangeAspect="1"/>
          </p:cNvPicPr>
          <p:nvPr/>
        </p:nvPicPr>
        <p:blipFill rotWithShape="1">
          <a:blip r:embed="rId2"/>
          <a:srcRect l="14180" t="13195" r="14223" b="10382"/>
          <a:stretch/>
        </p:blipFill>
        <p:spPr>
          <a:xfrm>
            <a:off x="537028" y="91390"/>
            <a:ext cx="11117943" cy="6675219"/>
          </a:xfrm>
          <a:prstGeom prst="rect">
            <a:avLst/>
          </a:prstGeom>
        </p:spPr>
      </p:pic>
    </p:spTree>
    <p:extLst>
      <p:ext uri="{BB962C8B-B14F-4D97-AF65-F5344CB8AC3E}">
        <p14:creationId xmlns:p14="http://schemas.microsoft.com/office/powerpoint/2010/main" val="68794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92650-1628-4842-B1CD-4225E16ECAEA}"/>
              </a:ext>
            </a:extLst>
          </p:cNvPr>
          <p:cNvSpPr txBox="1"/>
          <p:nvPr/>
        </p:nvSpPr>
        <p:spPr>
          <a:xfrm>
            <a:off x="1407885" y="765863"/>
            <a:ext cx="8142512" cy="1384995"/>
          </a:xfrm>
          <a:prstGeom prst="rect">
            <a:avLst/>
          </a:prstGeom>
          <a:noFill/>
        </p:spPr>
        <p:txBody>
          <a:bodyPr wrap="square" rtlCol="0">
            <a:spAutoFit/>
          </a:bodyPr>
          <a:lstStyle/>
          <a:p>
            <a:r>
              <a:rPr lang="en-US" sz="2800" dirty="0"/>
              <a:t>In some fields, researchers submit to only </a:t>
            </a:r>
            <a:r>
              <a:rPr lang="en-US" sz="2800" dirty="0" err="1"/>
              <a:t>arXiv</a:t>
            </a:r>
            <a:r>
              <a:rPr lang="en-US" sz="2800" dirty="0"/>
              <a:t>, and not to traditional peer-reviewed journals (this is more common for large collaborations).</a:t>
            </a:r>
          </a:p>
        </p:txBody>
      </p:sp>
      <p:sp>
        <p:nvSpPr>
          <p:cNvPr id="3" name="TextBox 2">
            <a:extLst>
              <a:ext uri="{FF2B5EF4-FFF2-40B4-BE49-F238E27FC236}">
                <a16:creationId xmlns:a16="http://schemas.microsoft.com/office/drawing/2014/main" id="{0D79E768-3074-844D-B380-47DF82987721}"/>
              </a:ext>
            </a:extLst>
          </p:cNvPr>
          <p:cNvSpPr txBox="1"/>
          <p:nvPr/>
        </p:nvSpPr>
        <p:spPr>
          <a:xfrm>
            <a:off x="1407882" y="2607816"/>
            <a:ext cx="8142515" cy="954107"/>
          </a:xfrm>
          <a:prstGeom prst="rect">
            <a:avLst/>
          </a:prstGeom>
          <a:noFill/>
        </p:spPr>
        <p:txBody>
          <a:bodyPr wrap="square" rtlCol="0">
            <a:spAutoFit/>
          </a:bodyPr>
          <a:lstStyle/>
          <a:p>
            <a:r>
              <a:rPr lang="en-US" sz="2800" dirty="0"/>
              <a:t>You generally cannot submit a version to </a:t>
            </a:r>
            <a:r>
              <a:rPr lang="en-US" sz="2800" dirty="0" err="1"/>
              <a:t>arXiv</a:t>
            </a:r>
            <a:r>
              <a:rPr lang="en-US" sz="2800" dirty="0"/>
              <a:t> that has already gone through an editorial process at a journal.</a:t>
            </a:r>
          </a:p>
        </p:txBody>
      </p:sp>
      <p:sp>
        <p:nvSpPr>
          <p:cNvPr id="4" name="TextBox 3">
            <a:extLst>
              <a:ext uri="{FF2B5EF4-FFF2-40B4-BE49-F238E27FC236}">
                <a16:creationId xmlns:a16="http://schemas.microsoft.com/office/drawing/2014/main" id="{905A8F86-13AD-5F49-855E-8FB19767DC9F}"/>
              </a:ext>
            </a:extLst>
          </p:cNvPr>
          <p:cNvSpPr txBox="1"/>
          <p:nvPr/>
        </p:nvSpPr>
        <p:spPr>
          <a:xfrm>
            <a:off x="1407882" y="4071080"/>
            <a:ext cx="8142515" cy="954107"/>
          </a:xfrm>
          <a:prstGeom prst="rect">
            <a:avLst/>
          </a:prstGeom>
          <a:noFill/>
        </p:spPr>
        <p:txBody>
          <a:bodyPr wrap="square" rtlCol="0">
            <a:spAutoFit/>
          </a:bodyPr>
          <a:lstStyle/>
          <a:p>
            <a:r>
              <a:rPr lang="en-US" sz="2800" dirty="0"/>
              <a:t>Many scientists scan through </a:t>
            </a:r>
            <a:r>
              <a:rPr lang="en-US" sz="2800" dirty="0" err="1"/>
              <a:t>arXiv</a:t>
            </a:r>
            <a:r>
              <a:rPr lang="en-US" sz="2800" dirty="0"/>
              <a:t> every day for the latest and greatest in the field.</a:t>
            </a:r>
          </a:p>
        </p:txBody>
      </p:sp>
      <p:sp>
        <p:nvSpPr>
          <p:cNvPr id="5" name="TextBox 4">
            <a:extLst>
              <a:ext uri="{FF2B5EF4-FFF2-40B4-BE49-F238E27FC236}">
                <a16:creationId xmlns:a16="http://schemas.microsoft.com/office/drawing/2014/main" id="{ADADF3BB-EEB6-E444-8F82-A23FAFE9B79B}"/>
              </a:ext>
            </a:extLst>
          </p:cNvPr>
          <p:cNvSpPr txBox="1"/>
          <p:nvPr/>
        </p:nvSpPr>
        <p:spPr>
          <a:xfrm>
            <a:off x="1407882" y="5830527"/>
            <a:ext cx="9939545" cy="523220"/>
          </a:xfrm>
          <a:prstGeom prst="rect">
            <a:avLst/>
          </a:prstGeom>
          <a:noFill/>
        </p:spPr>
        <p:txBody>
          <a:bodyPr wrap="square" rtlCol="0">
            <a:spAutoFit/>
          </a:bodyPr>
          <a:lstStyle/>
          <a:p>
            <a:r>
              <a:rPr lang="en-US" sz="2800" dirty="0">
                <a:solidFill>
                  <a:srgbClr val="FF0000"/>
                </a:solidFill>
              </a:rPr>
              <a:t>In the meantime, you’ve submitted your paper to PRL. What now?</a:t>
            </a:r>
          </a:p>
        </p:txBody>
      </p:sp>
    </p:spTree>
    <p:extLst>
      <p:ext uri="{BB962C8B-B14F-4D97-AF65-F5344CB8AC3E}">
        <p14:creationId xmlns:p14="http://schemas.microsoft.com/office/powerpoint/2010/main" val="143077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1306F-F7E9-CA4B-BE28-D9D5519EB1C5}"/>
              </a:ext>
            </a:extLst>
          </p:cNvPr>
          <p:cNvSpPr txBox="1"/>
          <p:nvPr/>
        </p:nvSpPr>
        <p:spPr>
          <a:xfrm>
            <a:off x="2235200" y="1372327"/>
            <a:ext cx="7721600" cy="1815882"/>
          </a:xfrm>
          <a:prstGeom prst="rect">
            <a:avLst/>
          </a:prstGeom>
          <a:noFill/>
        </p:spPr>
        <p:txBody>
          <a:bodyPr wrap="square" rtlCol="0">
            <a:spAutoFit/>
          </a:bodyPr>
          <a:lstStyle/>
          <a:p>
            <a:r>
              <a:rPr lang="en-US" sz="2800" dirty="0">
                <a:solidFill>
                  <a:srgbClr val="0096FF"/>
                </a:solidFill>
              </a:rPr>
              <a:t>(Note: all slides that follow are shamelessly pasted from a presentation by S. Lance Cooper, Prof. of Physics, Director of Graduate Studies, and former Divisional Editor for Physical Review)</a:t>
            </a:r>
          </a:p>
        </p:txBody>
      </p:sp>
      <p:sp>
        <p:nvSpPr>
          <p:cNvPr id="3" name="TextBox 2">
            <a:extLst>
              <a:ext uri="{FF2B5EF4-FFF2-40B4-BE49-F238E27FC236}">
                <a16:creationId xmlns:a16="http://schemas.microsoft.com/office/drawing/2014/main" id="{6EB22E89-3B9C-8742-8BDB-314DD83F8EA1}"/>
              </a:ext>
            </a:extLst>
          </p:cNvPr>
          <p:cNvSpPr txBox="1"/>
          <p:nvPr/>
        </p:nvSpPr>
        <p:spPr>
          <a:xfrm>
            <a:off x="2235200" y="4151813"/>
            <a:ext cx="7721600" cy="1384995"/>
          </a:xfrm>
          <a:prstGeom prst="rect">
            <a:avLst/>
          </a:prstGeom>
          <a:noFill/>
        </p:spPr>
        <p:txBody>
          <a:bodyPr wrap="square" rtlCol="0">
            <a:spAutoFit/>
          </a:bodyPr>
          <a:lstStyle/>
          <a:p>
            <a:r>
              <a:rPr lang="en-US" sz="2800" dirty="0">
                <a:solidFill>
                  <a:srgbClr val="0096FF"/>
                </a:solidFill>
              </a:rPr>
              <a:t>(Also, the following is for a Physical Review submission, but a very similar process is followed at all peer-reviewed journals)</a:t>
            </a:r>
          </a:p>
        </p:txBody>
      </p:sp>
    </p:spTree>
    <p:extLst>
      <p:ext uri="{BB962C8B-B14F-4D97-AF65-F5344CB8AC3E}">
        <p14:creationId xmlns:p14="http://schemas.microsoft.com/office/powerpoint/2010/main" val="3908180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845</Words>
  <Application>Microsoft Macintosh PowerPoint</Application>
  <PresentationFormat>Widescreen</PresentationFormat>
  <Paragraphs>52</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-apple-system</vt:lpstr>
      <vt:lpstr>Arial</vt:lpstr>
      <vt:lpstr>Calibri</vt:lpstr>
      <vt:lpstr>Calibri Light</vt:lpstr>
      <vt:lpstr>inherit</vt:lpstr>
      <vt:lpstr>Roboto</vt:lpstr>
      <vt:lpstr>Office Theme</vt:lpstr>
      <vt:lpstr>The Scientific Publication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Scientific Publication Process</dc:title>
  <dc:creator>Mason, Nadya</dc:creator>
  <cp:lastModifiedBy>Hughes, Taylor L</cp:lastModifiedBy>
  <cp:revision>26</cp:revision>
  <dcterms:created xsi:type="dcterms:W3CDTF">2020-10-08T02:13:24Z</dcterms:created>
  <dcterms:modified xsi:type="dcterms:W3CDTF">2021-10-08T16:25:21Z</dcterms:modified>
</cp:coreProperties>
</file>